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86" d="100"/>
          <a:sy n="86" d="100"/>
        </p:scale>
        <p:origin x="34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77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194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65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83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544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755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805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099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40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732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9A597-5240-40DB-B43A-8026E22AA3E2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B4895-9C11-4F69-8467-015E32117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59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Fundamentals of Software Project Management</a:t>
            </a:r>
            <a:br>
              <a:rPr lang="en-US" dirty="0" smtClean="0"/>
            </a:br>
            <a:r>
              <a:rPr lang="en-US" dirty="0" smtClean="0"/>
              <a:t>(FSPM)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dirty="0"/>
              <a:t>Instructor: </a:t>
            </a:r>
            <a:r>
              <a:rPr lang="en-US" b="1" dirty="0" smtClean="0"/>
              <a:t>Dr</a:t>
            </a:r>
            <a:r>
              <a:rPr lang="en-US" b="1" dirty="0"/>
              <a:t>. Abdul </a:t>
            </a:r>
            <a:r>
              <a:rPr lang="en-US" b="1" dirty="0" smtClean="0"/>
              <a:t>Aziz</a:t>
            </a:r>
            <a:r>
              <a:rPr lang="en-US" dirty="0" smtClean="0"/>
              <a:t>(</a:t>
            </a:r>
            <a:r>
              <a:rPr lang="en-US" sz="2000" dirty="0" smtClean="0"/>
              <a:t>Assistant Professor)</a:t>
            </a:r>
            <a:endParaRPr lang="en-US" sz="2000" dirty="0"/>
          </a:p>
          <a:p>
            <a:pPr algn="r"/>
            <a:r>
              <a:rPr lang="en-US" dirty="0"/>
              <a:t>(School of Computing) </a:t>
            </a:r>
          </a:p>
          <a:p>
            <a:pPr algn="r"/>
            <a:r>
              <a:rPr lang="en-US" dirty="0"/>
              <a:t>National University- FAST (KHI Campus)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44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0931"/>
          <a:stretch/>
        </p:blipFill>
        <p:spPr>
          <a:xfrm>
            <a:off x="222571" y="166357"/>
            <a:ext cx="11746857" cy="653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022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2286000"/>
            <a:ext cx="18288000" cy="114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79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64" y="55159"/>
            <a:ext cx="10840872" cy="677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95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423" y="214999"/>
            <a:ext cx="10181154" cy="636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6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989" y="187869"/>
            <a:ext cx="10312021" cy="644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 smtClean="0"/>
              <a:t>Program </a:t>
            </a:r>
            <a:r>
              <a:rPr lang="en-US" b="1" dirty="0"/>
              <a:t>evaluation and review </a:t>
            </a:r>
            <a:r>
              <a:rPr lang="en-US" b="1" dirty="0" smtClean="0"/>
              <a:t>technique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(PERT)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technique, the tasks are broken down into 3 subcategories to ascertain better the time to be taken for </a:t>
            </a:r>
            <a:r>
              <a:rPr lang="en-US" dirty="0" smtClean="0"/>
              <a:t>completion</a:t>
            </a:r>
          </a:p>
          <a:p>
            <a:r>
              <a:rPr lang="en-US" dirty="0"/>
              <a:t>The </a:t>
            </a:r>
            <a:r>
              <a:rPr lang="en-US" b="1" dirty="0"/>
              <a:t>Optimistic Scenario- </a:t>
            </a:r>
            <a:r>
              <a:rPr lang="en-US" b="1" dirty="0" smtClean="0"/>
              <a:t>O: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this case, the duration, monetary, and resource expenses regarding the project are presumed to be in their highest optimal levels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Team work </a:t>
            </a:r>
            <a:r>
              <a:rPr lang="en-US" dirty="0"/>
              <a:t>at their very best collectively, </a:t>
            </a:r>
            <a:endParaRPr lang="en-US" dirty="0" smtClean="0"/>
          </a:p>
          <a:p>
            <a:pPr lvl="1"/>
            <a:r>
              <a:rPr lang="en-US" dirty="0" smtClean="0"/>
              <a:t>Keep </a:t>
            </a:r>
            <a:r>
              <a:rPr lang="en-US" dirty="0"/>
              <a:t>to time, </a:t>
            </a:r>
            <a:endParaRPr lang="en-US" dirty="0" smtClean="0"/>
          </a:p>
          <a:p>
            <a:pPr lvl="1"/>
            <a:r>
              <a:rPr lang="en-US" dirty="0" smtClean="0"/>
              <a:t>No </a:t>
            </a:r>
            <a:r>
              <a:rPr lang="en-US" dirty="0"/>
              <a:t>pressure, </a:t>
            </a:r>
            <a:endParaRPr lang="en-US" dirty="0" smtClean="0"/>
          </a:p>
          <a:p>
            <a:pPr lvl="1"/>
            <a:r>
              <a:rPr lang="en-US" dirty="0" smtClean="0"/>
              <a:t>No unpredictable </a:t>
            </a:r>
            <a:r>
              <a:rPr lang="en-US" dirty="0"/>
              <a:t>turn of events, </a:t>
            </a:r>
            <a:endParaRPr lang="en-US" dirty="0" smtClean="0"/>
          </a:p>
          <a:p>
            <a:pPr lvl="1"/>
            <a:r>
              <a:rPr lang="en-US" dirty="0" smtClean="0"/>
              <a:t>or </a:t>
            </a:r>
            <a:r>
              <a:rPr lang="en-US" dirty="0"/>
              <a:t>the need to revisit the job done</a:t>
            </a:r>
          </a:p>
        </p:txBody>
      </p:sp>
    </p:spTree>
    <p:extLst>
      <p:ext uri="{BB962C8B-B14F-4D97-AF65-F5344CB8AC3E}">
        <p14:creationId xmlns:p14="http://schemas.microsoft.com/office/powerpoint/2010/main" val="150706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/>
              <a:t>Most Likely Scenario- </a:t>
            </a:r>
            <a:r>
              <a:rPr lang="en-US" b="1" dirty="0" smtClean="0"/>
              <a:t>M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Bearing </a:t>
            </a:r>
            <a:r>
              <a:rPr lang="en-US" dirty="0"/>
              <a:t>the familiar work scenario </a:t>
            </a:r>
            <a:endParaRPr lang="en-US" dirty="0" smtClean="0"/>
          </a:p>
          <a:p>
            <a:pPr lvl="1"/>
            <a:r>
              <a:rPr lang="en-US" dirty="0" smtClean="0"/>
              <a:t>Considering </a:t>
            </a:r>
            <a:r>
              <a:rPr lang="en-US" dirty="0"/>
              <a:t>negative and positive possibilities in mind, </a:t>
            </a:r>
            <a:endParaRPr lang="en-US" dirty="0" smtClean="0"/>
          </a:p>
          <a:p>
            <a:pPr lvl="1"/>
            <a:r>
              <a:rPr lang="en-US" dirty="0" smtClean="0"/>
              <a:t>Items </a:t>
            </a:r>
            <a:r>
              <a:rPr lang="en-US" dirty="0"/>
              <a:t>are estimated how it’s most likely to happen</a:t>
            </a:r>
            <a:r>
              <a:rPr lang="en-US" dirty="0" smtClean="0"/>
              <a:t>.</a:t>
            </a:r>
          </a:p>
          <a:p>
            <a:r>
              <a:rPr lang="en-US" dirty="0"/>
              <a:t>The </a:t>
            </a:r>
            <a:r>
              <a:rPr lang="en-US" b="1" dirty="0"/>
              <a:t>Pessimistic Scenario- </a:t>
            </a:r>
            <a:r>
              <a:rPr lang="en-US" b="1" dirty="0" smtClean="0"/>
              <a:t>P:</a:t>
            </a:r>
          </a:p>
          <a:p>
            <a:pPr lvl="1"/>
            <a:r>
              <a:rPr lang="en-US" dirty="0" smtClean="0"/>
              <a:t>This </a:t>
            </a:r>
            <a:r>
              <a:rPr lang="en-US" dirty="0"/>
              <a:t>is considering the most negative scenario that could be.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averaging will be hinged on the </a:t>
            </a:r>
            <a:r>
              <a:rPr lang="en-US" dirty="0" smtClean="0"/>
              <a:t>assumption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ndoubtedly </a:t>
            </a:r>
            <a:r>
              <a:rPr lang="en-US" dirty="0"/>
              <a:t>be a negative outcome to be dealt with at every single phase of the whole testing.</a:t>
            </a:r>
          </a:p>
        </p:txBody>
      </p:sp>
    </p:spTree>
    <p:extLst>
      <p:ext uri="{BB962C8B-B14F-4D97-AF65-F5344CB8AC3E}">
        <p14:creationId xmlns:p14="http://schemas.microsoft.com/office/powerpoint/2010/main" val="204538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5081808"/>
              </p:ext>
            </p:extLst>
          </p:nvPr>
        </p:nvGraphicFramePr>
        <p:xfrm>
          <a:off x="1032245" y="1690682"/>
          <a:ext cx="6185300" cy="21622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3706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2370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3706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23706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3706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ACTIVITY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PRECEDESSOR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E,F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965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J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H,G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32245" y="4007009"/>
            <a:ext cx="5618013" cy="27824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Required: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1- Project Network.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2- Find Expected Duration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(each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Activity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3- Find Variance (each Activity)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4- Find critical path and expected project completion time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5- Probability of completion of project before time.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817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Duration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Also known as Mean duration.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5728" r="38616" b="24790"/>
          <a:stretch/>
        </p:blipFill>
        <p:spPr>
          <a:xfrm>
            <a:off x="2006353" y="2647449"/>
            <a:ext cx="7483876" cy="270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03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183" t="64544" r="41470"/>
          <a:stretch/>
        </p:blipFill>
        <p:spPr>
          <a:xfrm>
            <a:off x="3577700" y="2743200"/>
            <a:ext cx="3275861" cy="154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Week 6 &amp; 7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 smtClean="0"/>
              <a:t>Cost Management and Project Budget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83514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Updated Table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7807603"/>
              </p:ext>
            </p:extLst>
          </p:nvPr>
        </p:nvGraphicFramePr>
        <p:xfrm>
          <a:off x="1198484" y="1846557"/>
          <a:ext cx="7866141" cy="31437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185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3104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0619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2217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3563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161833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95739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53402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ACTIVITY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PRECEDESSOR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MEAN DURATION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VARIANCE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0.44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0.11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1.78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1.78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E,F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609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J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H,G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1.00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212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completion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6889655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xmlns="" val="214603988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403757068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26773446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on CP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Mean Duration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Variance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91510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77394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84037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51907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42934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4.78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065589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795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10060" t="12561" r="28021" b="36554"/>
          <a:stretch/>
        </p:blipFill>
        <p:spPr>
          <a:xfrm>
            <a:off x="838200" y="433137"/>
            <a:ext cx="5465775" cy="280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38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Analogous </a:t>
            </a:r>
            <a:r>
              <a:rPr lang="en-US" b="1" dirty="0" smtClean="0"/>
              <a:t>Estimation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estimates are basically based on </a:t>
            </a:r>
            <a:r>
              <a:rPr lang="en-US" b="1" dirty="0">
                <a:solidFill>
                  <a:srgbClr val="FF0000"/>
                </a:solidFill>
              </a:rPr>
              <a:t>historical data </a:t>
            </a:r>
            <a:r>
              <a:rPr lang="en-US" dirty="0"/>
              <a:t>by comparing the </a:t>
            </a:r>
            <a:r>
              <a:rPr lang="en-US" b="1" dirty="0">
                <a:solidFill>
                  <a:srgbClr val="FF0000"/>
                </a:solidFill>
              </a:rPr>
              <a:t>current activity </a:t>
            </a:r>
            <a:r>
              <a:rPr lang="en-US" dirty="0"/>
              <a:t>with a </a:t>
            </a:r>
            <a:r>
              <a:rPr lang="en-US" b="1" dirty="0">
                <a:solidFill>
                  <a:srgbClr val="FF0000"/>
                </a:solidFill>
              </a:rPr>
              <a:t>similar activity </a:t>
            </a:r>
            <a:r>
              <a:rPr lang="en-US" dirty="0"/>
              <a:t>that took place in the past. </a:t>
            </a:r>
            <a:endParaRPr lang="en-US" dirty="0" smtClean="0"/>
          </a:p>
          <a:p>
            <a:r>
              <a:rPr lang="en-US" dirty="0"/>
              <a:t>A</a:t>
            </a:r>
            <a:r>
              <a:rPr lang="en-US" dirty="0" smtClean="0"/>
              <a:t>nalogous </a:t>
            </a:r>
            <a:r>
              <a:rPr lang="en-US" dirty="0"/>
              <a:t>estimation is thus a kind of expert judgment, with a dash of historical data, since no calculations are taking place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No calculations.</a:t>
            </a:r>
          </a:p>
          <a:p>
            <a:pPr lvl="1"/>
            <a:r>
              <a:rPr lang="en-US" dirty="0" smtClean="0"/>
              <a:t>Key is to identify the similarities.</a:t>
            </a:r>
          </a:p>
          <a:p>
            <a:r>
              <a:rPr lang="en-US" dirty="0" smtClean="0"/>
              <a:t>Problems:</a:t>
            </a:r>
          </a:p>
          <a:p>
            <a:pPr lvl="1"/>
            <a:r>
              <a:rPr lang="en-US" dirty="0" smtClean="0"/>
              <a:t>Not accurate.</a:t>
            </a:r>
          </a:p>
          <a:p>
            <a:pPr lvl="1"/>
            <a:r>
              <a:rPr lang="en-US" dirty="0" smtClean="0"/>
              <a:t>Every project is unique.</a:t>
            </a:r>
          </a:p>
          <a:p>
            <a:pPr lvl="1"/>
            <a:r>
              <a:rPr lang="en-US" dirty="0" smtClean="0"/>
              <a:t>No industry perspective.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38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Parametric </a:t>
            </a:r>
            <a:r>
              <a:rPr lang="en-US" b="1" dirty="0" smtClean="0"/>
              <a:t>Estimation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ased </a:t>
            </a:r>
            <a:r>
              <a:rPr lang="en-US" dirty="0"/>
              <a:t>on </a:t>
            </a:r>
            <a:r>
              <a:rPr lang="en-US" dirty="0" smtClean="0"/>
              <a:t>parameters.</a:t>
            </a:r>
          </a:p>
          <a:p>
            <a:r>
              <a:rPr lang="en-US" dirty="0"/>
              <a:t>It is all about using a relationship between these parameters or variables (a unit </a:t>
            </a:r>
            <a:r>
              <a:rPr lang="en-US" b="1" dirty="0">
                <a:solidFill>
                  <a:srgbClr val="FF0000"/>
                </a:solidFill>
              </a:rPr>
              <a:t>cost/duration </a:t>
            </a:r>
            <a:r>
              <a:rPr lang="en-US" dirty="0"/>
              <a:t>and the number of units) to develop the estimate. </a:t>
            </a:r>
            <a:endParaRPr lang="en-US" dirty="0" smtClean="0"/>
          </a:p>
          <a:p>
            <a:r>
              <a:rPr lang="en-US" dirty="0" smtClean="0"/>
              <a:t>Past experience</a:t>
            </a:r>
          </a:p>
          <a:p>
            <a:r>
              <a:rPr lang="en-US" dirty="0" smtClean="0"/>
              <a:t>Published data</a:t>
            </a:r>
          </a:p>
          <a:p>
            <a:r>
              <a:rPr lang="en-US" dirty="0" smtClean="0"/>
              <a:t>Industry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80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Point Estimates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Three-point estimate is one of the best ways to come up with a collaborative estimate. </a:t>
            </a:r>
            <a:endParaRPr lang="en-US" dirty="0" smtClean="0"/>
          </a:p>
          <a:p>
            <a:r>
              <a:rPr lang="en-US" dirty="0"/>
              <a:t>It is named such because the team members provide three values viz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Pessimistic</a:t>
            </a:r>
            <a:r>
              <a:rPr lang="en-US" dirty="0"/>
              <a:t>, </a:t>
            </a:r>
            <a:endParaRPr lang="en-US" dirty="0" smtClean="0"/>
          </a:p>
          <a:p>
            <a:pPr lvl="1"/>
            <a:r>
              <a:rPr lang="en-US" dirty="0" smtClean="0"/>
              <a:t>Optimistic </a:t>
            </a:r>
            <a:r>
              <a:rPr lang="en-US" dirty="0"/>
              <a:t>and </a:t>
            </a:r>
            <a:endParaRPr lang="en-US" dirty="0" smtClean="0"/>
          </a:p>
          <a:p>
            <a:pPr lvl="1"/>
            <a:r>
              <a:rPr lang="en-US" dirty="0" smtClean="0"/>
              <a:t>Most </a:t>
            </a:r>
            <a:r>
              <a:rPr lang="en-US" dirty="0"/>
              <a:t>likely estimates </a:t>
            </a:r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their respective deliverables.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simple average of these 3 values is the final estimate</a:t>
            </a:r>
            <a:r>
              <a:rPr lang="en-US" dirty="0" smtClean="0"/>
              <a:t>.</a:t>
            </a:r>
          </a:p>
          <a:p>
            <a:r>
              <a:rPr lang="en-US" dirty="0" smtClean="0"/>
              <a:t>Also know as </a:t>
            </a:r>
            <a:r>
              <a:rPr lang="en-US" b="1" dirty="0" smtClean="0">
                <a:solidFill>
                  <a:srgbClr val="FF0000"/>
                </a:solidFill>
              </a:rPr>
              <a:t>Triangular Distribution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61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Point Estimates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Estimation </a:t>
            </a:r>
            <a:r>
              <a:rPr lang="en-US" dirty="0"/>
              <a:t>can be done for the entire project, </a:t>
            </a:r>
            <a:endParaRPr lang="en-US" dirty="0" smtClean="0"/>
          </a:p>
          <a:p>
            <a:r>
              <a:rPr lang="en-US" dirty="0" smtClean="0"/>
              <a:t>WBS </a:t>
            </a:r>
            <a:r>
              <a:rPr lang="en-US" dirty="0"/>
              <a:t>component or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can go as granular as an activity in the WBS.</a:t>
            </a:r>
          </a:p>
        </p:txBody>
      </p:sp>
    </p:spTree>
    <p:extLst>
      <p:ext uri="{BB962C8B-B14F-4D97-AF65-F5344CB8AC3E}">
        <p14:creationId xmlns:p14="http://schemas.microsoft.com/office/powerpoint/2010/main" val="310043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3582"/>
          <a:stretch/>
        </p:blipFill>
        <p:spPr>
          <a:xfrm>
            <a:off x="680205" y="55871"/>
            <a:ext cx="11287744" cy="680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95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3731"/>
          <a:stretch/>
        </p:blipFill>
        <p:spPr>
          <a:xfrm>
            <a:off x="252483" y="181283"/>
            <a:ext cx="11687033" cy="630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24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899" y="64869"/>
            <a:ext cx="10744202" cy="671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97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 of pricing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Efforts (HR)</a:t>
            </a:r>
          </a:p>
          <a:p>
            <a:r>
              <a:rPr lang="en-US" dirty="0" smtClean="0"/>
              <a:t>Per hour</a:t>
            </a:r>
          </a:p>
          <a:p>
            <a:r>
              <a:rPr lang="en-US" dirty="0" smtClean="0"/>
              <a:t>Per day</a:t>
            </a:r>
          </a:p>
          <a:p>
            <a:r>
              <a:rPr lang="en-US" dirty="0" smtClean="0"/>
              <a:t>Staff days</a:t>
            </a:r>
          </a:p>
          <a:p>
            <a:r>
              <a:rPr lang="en-US" dirty="0" smtClean="0"/>
              <a:t>Working days(</a:t>
            </a:r>
            <a:r>
              <a:rPr lang="en-US" dirty="0"/>
              <a:t>w</a:t>
            </a:r>
            <a:r>
              <a:rPr lang="en-US" dirty="0" smtClean="0"/>
              <a:t>eekdays)</a:t>
            </a:r>
          </a:p>
          <a:p>
            <a:r>
              <a:rPr lang="en-US" dirty="0" smtClean="0"/>
              <a:t>Fixed cost</a:t>
            </a:r>
          </a:p>
          <a:p>
            <a:r>
              <a:rPr lang="en-US" dirty="0" smtClean="0"/>
              <a:t>Calculate effort and then convert into cost.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25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45" y="39806"/>
            <a:ext cx="10909110" cy="681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734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96755"/>
            <a:ext cx="103632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62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&amp;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Expert Judgment</a:t>
            </a:r>
          </a:p>
          <a:p>
            <a:r>
              <a:rPr lang="en-US" dirty="0" smtClean="0"/>
              <a:t>Analogues estimating</a:t>
            </a:r>
          </a:p>
          <a:p>
            <a:r>
              <a:rPr lang="en-US" dirty="0" smtClean="0"/>
              <a:t>Parametric estimating</a:t>
            </a:r>
          </a:p>
          <a:p>
            <a:r>
              <a:rPr lang="en-US" dirty="0" smtClean="0"/>
              <a:t>Bottom-up estimating</a:t>
            </a:r>
          </a:p>
          <a:p>
            <a:r>
              <a:rPr lang="en-US" dirty="0" smtClean="0"/>
              <a:t>Three-point estimating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063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592</Words>
  <Application>Microsoft Office PowerPoint</Application>
  <PresentationFormat>Widescreen</PresentationFormat>
  <Paragraphs>228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Times New Roman</vt:lpstr>
      <vt:lpstr>Office Theme</vt:lpstr>
      <vt:lpstr>Fundamentals of Software Project Management (FSPM)</vt:lpstr>
      <vt:lpstr>Week 6 &amp; 7</vt:lpstr>
      <vt:lpstr>PowerPoint Presentation</vt:lpstr>
      <vt:lpstr>PowerPoint Presentation</vt:lpstr>
      <vt:lpstr>PowerPoint Presentation</vt:lpstr>
      <vt:lpstr>Form of pricing </vt:lpstr>
      <vt:lpstr>PowerPoint Presentation</vt:lpstr>
      <vt:lpstr>PowerPoint Presentation</vt:lpstr>
      <vt:lpstr>Tools &amp; Techniques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Program evaluation and review technique (PERT)</vt:lpstr>
      <vt:lpstr>PERT</vt:lpstr>
      <vt:lpstr>Example</vt:lpstr>
      <vt:lpstr>Expected Duration </vt:lpstr>
      <vt:lpstr>Variance</vt:lpstr>
      <vt:lpstr>Updated Table</vt:lpstr>
      <vt:lpstr>Probability of completion</vt:lpstr>
      <vt:lpstr>PowerPoint Presentation</vt:lpstr>
      <vt:lpstr>Analogous Estimation</vt:lpstr>
      <vt:lpstr>Parametric Estimation</vt:lpstr>
      <vt:lpstr>Three Point Estimates</vt:lpstr>
      <vt:lpstr>Three Point Estimates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PC-HUB</dc:creator>
  <cp:lastModifiedBy>Administrator</cp:lastModifiedBy>
  <cp:revision>13</cp:revision>
  <dcterms:created xsi:type="dcterms:W3CDTF">2022-10-17T15:59:04Z</dcterms:created>
  <dcterms:modified xsi:type="dcterms:W3CDTF">2022-10-26T05:16:44Z</dcterms:modified>
</cp:coreProperties>
</file>

<file path=docProps/thumbnail.jpeg>
</file>